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733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32712-2F79-4ACC-9FAF-5602D914798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4582-65EB-43C6-B2ED-7BCDC48FF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54582-65EB-43C6-B2ED-7BCDC48FF26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6D49D-CCE8-4C97-BB48-604E80F4741A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3248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ru-RU" b="1" dirty="0"/>
              <a:t>9</a:t>
            </a:r>
            <a:r>
              <a:rPr lang="ru-RU" b="1" dirty="0" smtClean="0"/>
              <a:t>. Полевой транзистор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Транзистор</a:t>
            </a:r>
            <a:r>
              <a:rPr lang="ru-RU" dirty="0" smtClean="0"/>
              <a:t> – полупроводниковый прибор, предназначенный для усиления, а также переключения электрических импульсов в электрических цепях различных устройств.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14744" y="1000108"/>
            <a:ext cx="144154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Транзисторы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00166" y="1785926"/>
            <a:ext cx="141147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Би</a:t>
            </a:r>
            <a:r>
              <a:rPr lang="ru-RU" dirty="0" smtClean="0"/>
              <a:t>полярные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1785926"/>
            <a:ext cx="25693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Уни</a:t>
            </a:r>
            <a:r>
              <a:rPr lang="ru-RU" dirty="0" smtClean="0"/>
              <a:t>полярные (полевые)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2357422" y="1428736"/>
            <a:ext cx="192882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72000" y="1428736"/>
            <a:ext cx="257176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5720" y="2285992"/>
            <a:ext cx="4000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400" dirty="0" smtClean="0"/>
              <a:t>В процессе проводимости участвуют и электроны и дырки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Используются кристаллы </a:t>
            </a:r>
            <a:r>
              <a:rPr lang="en-GB" sz="1400" dirty="0" smtClean="0"/>
              <a:t>p </a:t>
            </a:r>
            <a:r>
              <a:rPr lang="kk-KZ" sz="1400" dirty="0" smtClean="0"/>
              <a:t>и </a:t>
            </a:r>
            <a:r>
              <a:rPr lang="en-GB" sz="1400" dirty="0" smtClean="0"/>
              <a:t>n </a:t>
            </a:r>
            <a:r>
              <a:rPr lang="en-US" sz="1400" dirty="0" smtClean="0"/>
              <a:t> </a:t>
            </a:r>
            <a:r>
              <a:rPr lang="ru-RU" sz="1400" dirty="0" smtClean="0"/>
              <a:t>типа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00562" y="228599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400" dirty="0" smtClean="0"/>
              <a:t>В процессе проводимости участвуют либо электроны, либо дырки (один тип проводимости)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Используются кристаллы либо </a:t>
            </a:r>
            <a:r>
              <a:rPr lang="en-GB" sz="1400" dirty="0" smtClean="0"/>
              <a:t>p</a:t>
            </a:r>
            <a:r>
              <a:rPr lang="ru-RU" sz="1400" dirty="0" smtClean="0"/>
              <a:t>, либо</a:t>
            </a:r>
            <a:r>
              <a:rPr lang="kk-KZ" sz="1400" dirty="0" smtClean="0"/>
              <a:t> </a:t>
            </a:r>
            <a:r>
              <a:rPr lang="en-GB" sz="1400" dirty="0" smtClean="0"/>
              <a:t>n </a:t>
            </a:r>
            <a:r>
              <a:rPr lang="en-US" sz="1400" dirty="0" smtClean="0"/>
              <a:t> </a:t>
            </a:r>
            <a:r>
              <a:rPr lang="ru-RU" sz="1400" dirty="0" smtClean="0"/>
              <a:t>типа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500430" y="3071810"/>
            <a:ext cx="1566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Снимаем </a:t>
            </a:r>
            <a:r>
              <a:rPr lang="en-GB" dirty="0" smtClean="0"/>
              <a:t>I</a:t>
            </a:r>
            <a:r>
              <a:rPr lang="ru-RU" dirty="0" err="1" smtClean="0"/>
              <a:t>вых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571604" y="3429000"/>
            <a:ext cx="1361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Изменяя </a:t>
            </a:r>
            <a:r>
              <a:rPr lang="en-GB" dirty="0" smtClean="0"/>
              <a:t>I</a:t>
            </a:r>
            <a:r>
              <a:rPr lang="kk-KZ" dirty="0" smtClean="0"/>
              <a:t>вх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8" y="3429000"/>
            <a:ext cx="1451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Изменяя </a:t>
            </a:r>
            <a:r>
              <a:rPr lang="en-GB" dirty="0"/>
              <a:t>U</a:t>
            </a:r>
            <a:r>
              <a:rPr lang="kk-KZ" dirty="0" smtClean="0"/>
              <a:t>вх</a:t>
            </a:r>
            <a:endParaRPr lang="ru-RU" dirty="0"/>
          </a:p>
        </p:txBody>
      </p:sp>
      <p:pic>
        <p:nvPicPr>
          <p:cNvPr id="10244" name="Picture 4" descr="https://cf.ppt-online.org/files/slide/v/VuoIrBE7geiW0ZL8aUQNRcOlstTXhyfGqxPDw1/slide-1.jpg"/>
          <p:cNvPicPr>
            <a:picLocks noChangeAspect="1" noChangeArrowheads="1"/>
          </p:cNvPicPr>
          <p:nvPr/>
        </p:nvPicPr>
        <p:blipFill>
          <a:blip r:embed="rId2"/>
          <a:srcRect l="10123" t="54753" b="13997"/>
          <a:stretch>
            <a:fillRect/>
          </a:stretch>
        </p:blipFill>
        <p:spPr bwMode="auto">
          <a:xfrm>
            <a:off x="142844" y="3714752"/>
            <a:ext cx="3835212" cy="1000132"/>
          </a:xfrm>
          <a:prstGeom prst="rect">
            <a:avLst/>
          </a:prstGeom>
          <a:noFill/>
        </p:spPr>
      </p:pic>
      <p:pic>
        <p:nvPicPr>
          <p:cNvPr id="10246" name="Picture 6" descr="https://present5.com/presentation/249593458_443399164/image-3.jpg"/>
          <p:cNvPicPr>
            <a:picLocks noChangeAspect="1" noChangeArrowheads="1"/>
          </p:cNvPicPr>
          <p:nvPr/>
        </p:nvPicPr>
        <p:blipFill>
          <a:blip r:embed="rId3"/>
          <a:srcRect l="5208" t="63889" r="7291" b="13888"/>
          <a:stretch>
            <a:fillRect/>
          </a:stretch>
        </p:blipFill>
        <p:spPr bwMode="auto">
          <a:xfrm>
            <a:off x="4357686" y="3714752"/>
            <a:ext cx="4643470" cy="88447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214414" y="4857760"/>
            <a:ext cx="1978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Биполярные транзисторы</a:t>
            </a:r>
            <a:endParaRPr lang="ru-RU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86446" y="4714884"/>
            <a:ext cx="1745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Полевые транзисторы</a:t>
            </a:r>
            <a:endParaRPr lang="ru-RU" sz="12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00100" y="5429264"/>
            <a:ext cx="750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Физические процессы, происходящие в данных транзисторах - одинаковы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50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Полевыми транзисторами</a:t>
            </a:r>
            <a:r>
              <a:rPr lang="ru-RU" dirty="0" smtClean="0"/>
              <a:t> (ПТ) называются полупроводниковые приборы, которые управляются </a:t>
            </a:r>
            <a:r>
              <a:rPr lang="ru-RU" i="1" dirty="0" smtClean="0"/>
              <a:t>электрическим полем</a:t>
            </a:r>
            <a:r>
              <a:rPr lang="ru-RU" dirty="0" smtClean="0"/>
              <a:t>, т.е. практически без затраты мощности управляющего сигнала. </a:t>
            </a:r>
          </a:p>
          <a:p>
            <a:pPr algn="just"/>
            <a:r>
              <a:rPr lang="ru-RU" dirty="0" smtClean="0"/>
              <a:t>В англоязычной литературе эти транзисторы называют транзисторами типа </a:t>
            </a:r>
            <a:r>
              <a:rPr lang="ru-RU" b="1" i="1" dirty="0" smtClean="0"/>
              <a:t>FET</a:t>
            </a:r>
            <a:r>
              <a:rPr lang="ru-RU" dirty="0" smtClean="0"/>
              <a:t> (</a:t>
            </a:r>
            <a:r>
              <a:rPr lang="ru-RU" i="1" dirty="0" err="1" smtClean="0"/>
              <a:t>Field</a:t>
            </a:r>
            <a:r>
              <a:rPr lang="ru-RU" i="1" dirty="0" smtClean="0"/>
              <a:t> </a:t>
            </a:r>
            <a:r>
              <a:rPr lang="ru-RU" i="1" dirty="0" err="1" smtClean="0"/>
              <a:t>Effect</a:t>
            </a:r>
            <a:r>
              <a:rPr lang="ru-RU" i="1" dirty="0" smtClean="0"/>
              <a:t> </a:t>
            </a:r>
            <a:r>
              <a:rPr lang="ru-RU" i="1" dirty="0" err="1" smtClean="0"/>
              <a:t>Transistor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9258" t="36458" r="21484" b="37500"/>
          <a:stretch>
            <a:fillRect/>
          </a:stretch>
        </p:blipFill>
        <p:spPr bwMode="auto">
          <a:xfrm>
            <a:off x="428596" y="2071678"/>
            <a:ext cx="842396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85728"/>
            <a:ext cx="8758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1. Полевой транзистор в управляющим </a:t>
            </a:r>
            <a:r>
              <a:rPr lang="en-GB" sz="2800" b="1" dirty="0" smtClean="0"/>
              <a:t>p-n </a:t>
            </a:r>
            <a:r>
              <a:rPr lang="ru-RU" sz="2800" b="1" dirty="0" smtClean="0"/>
              <a:t>переходом:</a:t>
            </a:r>
            <a:endParaRPr lang="ru-RU" sz="2800" b="1" dirty="0"/>
          </a:p>
        </p:txBody>
      </p:sp>
      <p:sp>
        <p:nvSpPr>
          <p:cNvPr id="2050" name="AutoShape 2" descr="https://studfile.net/html/2706/1030/html_Ta7Nhgu9qR.MMrD/img-oeO0u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16992" t="16666" r="41992" b="29167"/>
          <a:stretch>
            <a:fillRect/>
          </a:stretch>
        </p:blipFill>
        <p:spPr bwMode="auto">
          <a:xfrm>
            <a:off x="214282" y="1000108"/>
            <a:ext cx="4357718" cy="3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857752" y="928670"/>
            <a:ext cx="4143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r>
              <a:rPr lang="en-GB" b="1" dirty="0" smtClean="0"/>
              <a:t>=max – </a:t>
            </a:r>
            <a:r>
              <a:rPr lang="ru-RU" b="1" dirty="0" smtClean="0"/>
              <a:t>начальный ток стока</a:t>
            </a:r>
            <a:r>
              <a:rPr lang="en-GB" b="1" dirty="0" smtClean="0"/>
              <a:t>  </a:t>
            </a:r>
            <a:r>
              <a:rPr lang="en-GB" dirty="0" smtClean="0"/>
              <a:t>- </a:t>
            </a:r>
            <a:r>
              <a:rPr lang="kk-KZ" dirty="0" smtClean="0"/>
              <a:t>Рабочий режим ПТ (канал полностью открыт)</a:t>
            </a:r>
            <a:endParaRPr lang="en-GB" dirty="0" smtClean="0"/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; </a:t>
            </a:r>
            <a:r>
              <a:rPr lang="en-GB" b="1" dirty="0" smtClean="0"/>
              <a:t>Ic2&lt;Ic1</a:t>
            </a:r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&gt;&gt;0, Ic3=0</a:t>
            </a:r>
            <a:r>
              <a:rPr lang="kk-KZ" b="1" dirty="0" smtClean="0"/>
              <a:t> </a:t>
            </a:r>
            <a:r>
              <a:rPr lang="ru-RU" dirty="0" smtClean="0"/>
              <a:t>– Режим отсечки (канал заперт)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4263948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Каналом</a:t>
            </a:r>
            <a:r>
              <a:rPr lang="ru-RU" dirty="0" smtClean="0"/>
              <a:t> ПТ называют область в полупроводнике, в которой ток основных носителей заряда регулируется изменением ее поперечного сечения.</a:t>
            </a:r>
          </a:p>
          <a:p>
            <a:pPr algn="just"/>
            <a:r>
              <a:rPr lang="ru-RU" dirty="0" smtClean="0"/>
              <a:t>	Электрод (вывод), через который в канал входят основные носители заряда, называют </a:t>
            </a:r>
            <a:r>
              <a:rPr lang="ru-RU" b="1" dirty="0" smtClean="0"/>
              <a:t>истоком. </a:t>
            </a:r>
          </a:p>
          <a:p>
            <a:pPr algn="just"/>
            <a:r>
              <a:rPr lang="ru-RU" b="1" dirty="0" smtClean="0"/>
              <a:t>	</a:t>
            </a:r>
            <a:r>
              <a:rPr lang="ru-RU" dirty="0" smtClean="0"/>
              <a:t>Электрод, через который из канала уходят основные носители заряда, называют </a:t>
            </a:r>
            <a:r>
              <a:rPr lang="ru-RU" b="1" dirty="0" smtClean="0"/>
              <a:t>стоком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	Электрод, служащий для регулирования поперечного сечения канала за счет управляющего напряжения, называют </a:t>
            </a:r>
            <a:r>
              <a:rPr lang="ru-RU" b="1" dirty="0" smtClean="0"/>
              <a:t>затвором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18945" t="17708" r="44141" b="48958"/>
          <a:stretch>
            <a:fillRect/>
          </a:stretch>
        </p:blipFill>
        <p:spPr bwMode="auto">
          <a:xfrm>
            <a:off x="428596" y="214290"/>
            <a:ext cx="2857520" cy="145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85786" y="1785926"/>
            <a:ext cx="229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Обозначение в схеме</a:t>
            </a:r>
            <a:endParaRPr lang="ru-RU" dirty="0"/>
          </a:p>
        </p:txBody>
      </p:sp>
      <p:pic>
        <p:nvPicPr>
          <p:cNvPr id="17413" name="Picture 5" descr="https://cf.ppt-online.org/files/slide/c/cOC1wpRrUvbMg2Jz6ueIWkFid8tYaxjhGDny9K/slide-52.jpg"/>
          <p:cNvPicPr>
            <a:picLocks noChangeAspect="1" noChangeArrowheads="1"/>
          </p:cNvPicPr>
          <p:nvPr/>
        </p:nvPicPr>
        <p:blipFill>
          <a:blip r:embed="rId4"/>
          <a:srcRect l="3662" t="9766" r="8447" b="42382"/>
          <a:stretch>
            <a:fillRect/>
          </a:stretch>
        </p:blipFill>
        <p:spPr bwMode="auto">
          <a:xfrm>
            <a:off x="357158" y="2714620"/>
            <a:ext cx="8572528" cy="350046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714876" y="214290"/>
            <a:ext cx="4143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r>
              <a:rPr lang="en-GB" b="1" dirty="0" smtClean="0"/>
              <a:t>=max – </a:t>
            </a:r>
            <a:r>
              <a:rPr lang="ru-RU" b="1" dirty="0" smtClean="0"/>
              <a:t>начальный ток стока</a:t>
            </a:r>
            <a:r>
              <a:rPr lang="en-GB" b="1" dirty="0" smtClean="0"/>
              <a:t>  </a:t>
            </a:r>
            <a:r>
              <a:rPr lang="en-GB" dirty="0" smtClean="0"/>
              <a:t>- </a:t>
            </a:r>
            <a:r>
              <a:rPr lang="kk-KZ" dirty="0" smtClean="0"/>
              <a:t>Рабочий режим ПТ (канал полностью открыт)</a:t>
            </a:r>
            <a:endParaRPr lang="en-GB" dirty="0" smtClean="0"/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; </a:t>
            </a:r>
            <a:r>
              <a:rPr lang="en-GB" b="1" dirty="0" smtClean="0"/>
              <a:t>Ic2&lt;Ic1</a:t>
            </a:r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&gt;&gt;0, Ic3=0</a:t>
            </a:r>
            <a:r>
              <a:rPr lang="kk-KZ" b="1" dirty="0" smtClean="0"/>
              <a:t> </a:t>
            </a:r>
            <a:r>
              <a:rPr lang="ru-RU" dirty="0" smtClean="0"/>
              <a:t>– Режим отсечки (канал заперт)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15" name="Picture 2" descr="Стоко-затворная характеристика канал n-типа"/>
          <p:cNvPicPr>
            <a:picLocks noChangeAspect="1" noChangeArrowheads="1"/>
          </p:cNvPicPr>
          <p:nvPr/>
        </p:nvPicPr>
        <p:blipFill>
          <a:blip r:embed="rId5"/>
          <a:srcRect l="26969" t="18619" r="39339" b="76498"/>
          <a:stretch>
            <a:fillRect/>
          </a:stretch>
        </p:blipFill>
        <p:spPr bwMode="auto">
          <a:xfrm>
            <a:off x="1000100" y="6215082"/>
            <a:ext cx="3286148" cy="357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 l="26953" t="21875" r="27929" b="18750"/>
          <a:stretch>
            <a:fillRect/>
          </a:stretch>
        </p:blipFill>
        <p:spPr bwMode="auto">
          <a:xfrm>
            <a:off x="714348" y="142852"/>
            <a:ext cx="8202837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6953" t="21875" r="27929" b="18750"/>
          <a:stretch>
            <a:fillRect/>
          </a:stretch>
        </p:blipFill>
        <p:spPr bwMode="auto">
          <a:xfrm>
            <a:off x="857224" y="428604"/>
            <a:ext cx="7527309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214290"/>
            <a:ext cx="3539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Схемы включения ПТ</a:t>
            </a:r>
            <a:endParaRPr lang="ru-RU" sz="2800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6367" t="15625" r="26758" b="33333"/>
          <a:stretch>
            <a:fillRect/>
          </a:stretch>
        </p:blipFill>
        <p:spPr bwMode="auto">
          <a:xfrm>
            <a:off x="571472" y="928670"/>
            <a:ext cx="804770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6367" t="16666" r="26758" b="37500"/>
          <a:stretch>
            <a:fillRect/>
          </a:stretch>
        </p:blipFill>
        <p:spPr bwMode="auto">
          <a:xfrm>
            <a:off x="500033" y="285728"/>
            <a:ext cx="8053011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6953" t="17708" r="26172" b="25000"/>
          <a:stretch>
            <a:fillRect/>
          </a:stretch>
        </p:blipFill>
        <p:spPr bwMode="auto">
          <a:xfrm>
            <a:off x="428595" y="357166"/>
            <a:ext cx="8520605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142852"/>
            <a:ext cx="3240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2. МОП транзистор:</a:t>
            </a:r>
            <a:endParaRPr lang="ru-RU" sz="2800" b="1" dirty="0"/>
          </a:p>
        </p:txBody>
      </p:sp>
      <p:pic>
        <p:nvPicPr>
          <p:cNvPr id="25602" name="Picture 2" descr="МОП (МДП) -транзистор с изолированным затвором (metal-oxide-semiconductor field effect transistor, Depletion- MOSFET, D-MOSFET)"/>
          <p:cNvPicPr>
            <a:picLocks noChangeAspect="1" noChangeArrowheads="1"/>
          </p:cNvPicPr>
          <p:nvPr/>
        </p:nvPicPr>
        <p:blipFill>
          <a:blip r:embed="rId2"/>
          <a:srcRect l="4394" t="4883" r="12109" b="84375"/>
          <a:stretch>
            <a:fillRect/>
          </a:stretch>
        </p:blipFill>
        <p:spPr bwMode="auto">
          <a:xfrm>
            <a:off x="285720" y="1857364"/>
            <a:ext cx="8143932" cy="7858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714356"/>
            <a:ext cx="3740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МОП – транзистор</a:t>
            </a:r>
          </a:p>
          <a:p>
            <a:r>
              <a:rPr lang="ru-RU" dirty="0" smtClean="0"/>
              <a:t>Металл-оксид-полупроводник</a:t>
            </a:r>
          </a:p>
          <a:p>
            <a:r>
              <a:rPr lang="ru-RU" b="1" dirty="0" smtClean="0"/>
              <a:t>МДП – транзистор</a:t>
            </a:r>
          </a:p>
          <a:p>
            <a:r>
              <a:rPr lang="ru-RU" dirty="0" smtClean="0"/>
              <a:t>Металл-диэлектрик-полупроводник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9" y="4000504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МОП транзистор со встроенным каналом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86380" y="392906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МОП транзистор с индуцированным каналом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1928794" y="3071810"/>
            <a:ext cx="1785950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14876" y="3000372"/>
            <a:ext cx="164307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14290"/>
            <a:ext cx="469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2.1 МОП транзистор со встроенным каналом</a:t>
            </a:r>
            <a:endParaRPr lang="ru-RU" b="1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6367" t="16666" r="27344" b="26042"/>
          <a:stretch>
            <a:fillRect/>
          </a:stretch>
        </p:blipFill>
        <p:spPr bwMode="auto">
          <a:xfrm>
            <a:off x="500034" y="571480"/>
            <a:ext cx="5746213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 l="27148" t="16666" r="27734" b="59375"/>
          <a:stretch>
            <a:fillRect/>
          </a:stretch>
        </p:blipFill>
        <p:spPr bwMode="auto">
          <a:xfrm>
            <a:off x="642910" y="4572008"/>
            <a:ext cx="66965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2285992"/>
            <a:ext cx="8786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r>
              <a:rPr lang="en-GB" b="1" dirty="0" smtClean="0"/>
              <a:t> </a:t>
            </a:r>
            <a:r>
              <a:rPr lang="en-GB" dirty="0" smtClean="0"/>
              <a:t>(</a:t>
            </a:r>
            <a:r>
              <a:rPr lang="ru-RU" dirty="0" smtClean="0"/>
              <a:t>Поток электронов</a:t>
            </a:r>
            <a:r>
              <a:rPr lang="en-GB" dirty="0" smtClean="0"/>
              <a:t>)</a:t>
            </a:r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&lt;0</a:t>
            </a:r>
            <a:r>
              <a:rPr lang="ru-RU" b="1" dirty="0" smtClean="0"/>
              <a:t>; </a:t>
            </a:r>
            <a:r>
              <a:rPr lang="en-GB" b="1" dirty="0" smtClean="0"/>
              <a:t>Ic2&lt;Ic1 </a:t>
            </a:r>
            <a:r>
              <a:rPr lang="en-GB" dirty="0" smtClean="0"/>
              <a:t>(</a:t>
            </a:r>
            <a:r>
              <a:rPr lang="ru-RU" dirty="0" smtClean="0"/>
              <a:t>создается поперечное электрическое поле, под влиянием которого электроны проводимости выталкиваются из канала, канал обедняется электронами, </a:t>
            </a:r>
            <a:r>
              <a:rPr lang="en-GB" dirty="0" smtClean="0"/>
              <a:t>R</a:t>
            </a:r>
            <a:r>
              <a:rPr lang="ru-RU" dirty="0" smtClean="0"/>
              <a:t>- увеличивается </a:t>
            </a:r>
            <a:r>
              <a:rPr lang="en-GB" dirty="0" smtClean="0"/>
              <a:t>)</a:t>
            </a:r>
            <a:r>
              <a:rPr lang="ru-RU" dirty="0" smtClean="0"/>
              <a:t> </a:t>
            </a:r>
            <a:r>
              <a:rPr lang="ru-RU" b="1" dirty="0" smtClean="0"/>
              <a:t>– Режим обеднения канала</a:t>
            </a:r>
            <a:endParaRPr lang="en-GB" b="1" dirty="0" smtClean="0"/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&lt;&lt;0, Ic3=0</a:t>
            </a:r>
            <a:r>
              <a:rPr lang="kk-KZ" b="1" dirty="0" smtClean="0"/>
              <a:t> </a:t>
            </a:r>
            <a:r>
              <a:rPr lang="ru-RU" dirty="0" smtClean="0"/>
              <a:t>– Режим отсечки (канал заперт)</a:t>
            </a:r>
            <a:endParaRPr lang="en-GB" dirty="0" smtClean="0"/>
          </a:p>
          <a:p>
            <a:r>
              <a:rPr lang="en-GB" dirty="0" smtClean="0"/>
              <a:t>4.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, </a:t>
            </a:r>
            <a:r>
              <a:rPr lang="en-GB" b="1" dirty="0" smtClean="0"/>
              <a:t>Ic4&gt;Ic1 </a:t>
            </a:r>
            <a:r>
              <a:rPr lang="en-GB" dirty="0" smtClean="0"/>
              <a:t>(</a:t>
            </a:r>
            <a:r>
              <a:rPr lang="kk-KZ" dirty="0" smtClean="0"/>
              <a:t>Из областей И</a:t>
            </a:r>
            <a:r>
              <a:rPr lang="ru-RU" dirty="0" smtClean="0"/>
              <a:t>, С и кристалла в канал будут приходить электроны, проводимость канала при этом увеличится и ток стока возрастет</a:t>
            </a:r>
            <a:r>
              <a:rPr lang="en-GB" b="1" dirty="0" smtClean="0"/>
              <a:t>) – </a:t>
            </a:r>
            <a:r>
              <a:rPr lang="ru-RU" b="1" dirty="0" smtClean="0"/>
              <a:t>Режим обогащения канала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3848" t="43266" r="36227" b="26042"/>
          <a:stretch>
            <a:fillRect/>
          </a:stretch>
        </p:blipFill>
        <p:spPr bwMode="auto">
          <a:xfrm>
            <a:off x="2500298" y="214290"/>
            <a:ext cx="371477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57158" y="485776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!Т.о. транзистор со встроенным каналом может работать как в режиме обогащения, так и в режиме обеднения канала.</a:t>
            </a:r>
            <a:endParaRPr lang="ru-RU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6116" y="5032260"/>
            <a:ext cx="2428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endParaRPr lang="en-GB" dirty="0" smtClean="0"/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&lt;0</a:t>
            </a:r>
            <a:r>
              <a:rPr lang="ru-RU" b="1" dirty="0" smtClean="0"/>
              <a:t>; </a:t>
            </a:r>
            <a:r>
              <a:rPr lang="en-GB" b="1" dirty="0" smtClean="0"/>
              <a:t>Ic2&lt;Ic1</a:t>
            </a:r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&lt;&lt;0, Ic3=0</a:t>
            </a:r>
            <a:endParaRPr lang="en-GB" dirty="0" smtClean="0"/>
          </a:p>
          <a:p>
            <a:r>
              <a:rPr lang="en-GB" dirty="0" smtClean="0"/>
              <a:t>4.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, </a:t>
            </a:r>
            <a:r>
              <a:rPr lang="en-GB" b="1" dirty="0" smtClean="0"/>
              <a:t>Ic4&gt;Ic1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7539" t="26042" r="29687" b="23958"/>
          <a:stretch>
            <a:fillRect/>
          </a:stretch>
        </p:blipFill>
        <p:spPr bwMode="auto">
          <a:xfrm>
            <a:off x="571472" y="142851"/>
            <a:ext cx="7387882" cy="48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8711" t="16667" r="29101" b="61458"/>
          <a:stretch>
            <a:fillRect/>
          </a:stretch>
        </p:blipFill>
        <p:spPr bwMode="auto">
          <a:xfrm>
            <a:off x="2214546" y="642918"/>
            <a:ext cx="514353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 l="33984" t="29166" r="36719" b="37500"/>
          <a:stretch>
            <a:fillRect/>
          </a:stretch>
        </p:blipFill>
        <p:spPr bwMode="auto">
          <a:xfrm>
            <a:off x="714349" y="857233"/>
            <a:ext cx="3929090" cy="251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5720" y="214290"/>
            <a:ext cx="51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2.2 МОП транзистор </a:t>
            </a:r>
            <a:r>
              <a:rPr lang="en-GB" b="1" dirty="0" smtClean="0"/>
              <a:t>c </a:t>
            </a:r>
            <a:r>
              <a:rPr lang="ru-RU" b="1" dirty="0" smtClean="0"/>
              <a:t>индуцированным каналом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57884" y="1000108"/>
            <a:ext cx="2928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b="1" dirty="0" smtClean="0"/>
              <a:t>U</a:t>
            </a:r>
            <a:r>
              <a:rPr lang="ru-RU" b="1" dirty="0" smtClean="0"/>
              <a:t>зи=0; </a:t>
            </a:r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; </a:t>
            </a:r>
            <a:r>
              <a:rPr lang="en-GB" b="1" dirty="0" smtClean="0"/>
              <a:t>Ic2=0 </a:t>
            </a:r>
            <a:r>
              <a:rPr lang="en-GB" dirty="0" smtClean="0"/>
              <a:t>(</a:t>
            </a:r>
            <a:r>
              <a:rPr lang="ru-RU" dirty="0" smtClean="0"/>
              <a:t>под действием ускоряющего поля затвора в приповерхностный слой начнут подтягиваться носители </a:t>
            </a:r>
            <a:r>
              <a:rPr lang="en-GB" dirty="0" smtClean="0"/>
              <a:t>n-</a:t>
            </a:r>
            <a:r>
              <a:rPr lang="ru-RU" dirty="0" smtClean="0"/>
              <a:t>типа)</a:t>
            </a:r>
            <a:r>
              <a:rPr lang="en-US" dirty="0" smtClean="0"/>
              <a:t>. U0-</a:t>
            </a:r>
            <a:r>
              <a:rPr lang="ru-RU" dirty="0" smtClean="0"/>
              <a:t>пороговое напряжение. </a:t>
            </a:r>
            <a:r>
              <a:rPr lang="en-GB" dirty="0" smtClean="0"/>
              <a:t>U</a:t>
            </a:r>
            <a:r>
              <a:rPr lang="kk-KZ" dirty="0" smtClean="0"/>
              <a:t>зи</a:t>
            </a:r>
            <a:r>
              <a:rPr lang="en-GB" dirty="0" smtClean="0"/>
              <a:t>=2U0</a:t>
            </a:r>
          </a:p>
          <a:p>
            <a:r>
              <a:rPr lang="en-GB" dirty="0" smtClean="0"/>
              <a:t>3.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, </a:t>
            </a:r>
            <a:r>
              <a:rPr lang="en-GB" b="1" dirty="0" smtClean="0"/>
              <a:t>Ic3&gt;Ic1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/>
          <a:srcRect l="28906" t="18750" r="33008" b="40625"/>
          <a:stretch>
            <a:fillRect/>
          </a:stretch>
        </p:blipFill>
        <p:spPr bwMode="auto">
          <a:xfrm>
            <a:off x="1071538" y="3286124"/>
            <a:ext cx="464347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28596" y="6072206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!Т.о. транзистор </a:t>
            </a:r>
            <a:r>
              <a:rPr lang="ru-RU" b="1" dirty="0" smtClean="0"/>
              <a:t>с индуцированным каналом </a:t>
            </a:r>
            <a:r>
              <a:rPr lang="ru-RU" b="1" dirty="0" smtClean="0"/>
              <a:t>может работать </a:t>
            </a:r>
            <a:r>
              <a:rPr lang="ru-RU" b="1" dirty="0" smtClean="0"/>
              <a:t>только в </a:t>
            </a:r>
            <a:r>
              <a:rPr lang="ru-RU" b="1" smtClean="0"/>
              <a:t>режиме обогащения канала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38672" t="18750" r="40234" b="34375"/>
          <a:stretch>
            <a:fillRect/>
          </a:stretch>
        </p:blipFill>
        <p:spPr bwMode="auto">
          <a:xfrm>
            <a:off x="571472" y="428604"/>
            <a:ext cx="257176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8711" t="17708" r="28515" b="33333"/>
          <a:stretch>
            <a:fillRect/>
          </a:stretch>
        </p:blipFill>
        <p:spPr bwMode="auto">
          <a:xfrm>
            <a:off x="357157" y="285728"/>
            <a:ext cx="8321767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26367" t="15625" r="27929" b="28125"/>
          <a:stretch>
            <a:fillRect/>
          </a:stretch>
        </p:blipFill>
        <p:spPr bwMode="auto">
          <a:xfrm>
            <a:off x="500034" y="285728"/>
            <a:ext cx="815187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24609" t="19791" r="26172" b="27083"/>
          <a:stretch>
            <a:fillRect/>
          </a:stretch>
        </p:blipFill>
        <p:spPr bwMode="auto">
          <a:xfrm>
            <a:off x="357157" y="428604"/>
            <a:ext cx="858936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36857" t="18750" r="35245" b="38541"/>
          <a:stretch>
            <a:fillRect/>
          </a:stretch>
        </p:blipFill>
        <p:spPr bwMode="auto">
          <a:xfrm>
            <a:off x="571472" y="428604"/>
            <a:ext cx="3500462" cy="30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 l="27148" t="20833" r="35352" b="43750"/>
          <a:stretch>
            <a:fillRect/>
          </a:stretch>
        </p:blipFill>
        <p:spPr bwMode="auto">
          <a:xfrm>
            <a:off x="500033" y="3500438"/>
            <a:ext cx="537886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4648" t="22916" r="37890" b="28125"/>
          <a:stretch>
            <a:fillRect/>
          </a:stretch>
        </p:blipFill>
        <p:spPr bwMode="auto">
          <a:xfrm>
            <a:off x="428595" y="285728"/>
            <a:ext cx="861815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4648" t="69077" r="64107" b="28125"/>
          <a:stretch>
            <a:fillRect/>
          </a:stretch>
        </p:blipFill>
        <p:spPr bwMode="auto">
          <a:xfrm>
            <a:off x="428596" y="928670"/>
            <a:ext cx="771530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4648" t="38303" r="64107" b="58200"/>
          <a:stretch>
            <a:fillRect/>
          </a:stretch>
        </p:blipFill>
        <p:spPr bwMode="auto">
          <a:xfrm>
            <a:off x="428596" y="214290"/>
            <a:ext cx="771530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43368" t="47396" r="37890" b="29524"/>
          <a:stretch>
            <a:fillRect/>
          </a:stretch>
        </p:blipFill>
        <p:spPr bwMode="auto">
          <a:xfrm>
            <a:off x="357159" y="1357298"/>
            <a:ext cx="3571899" cy="247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4648" t="26413" r="64894" b="61697"/>
          <a:stretch>
            <a:fillRect/>
          </a:stretch>
        </p:blipFill>
        <p:spPr bwMode="auto">
          <a:xfrm>
            <a:off x="3714744" y="1428736"/>
            <a:ext cx="524438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14648" t="26413" r="64894" b="69624"/>
          <a:stretch>
            <a:fillRect/>
          </a:stretch>
        </p:blipFill>
        <p:spPr bwMode="auto">
          <a:xfrm>
            <a:off x="147047" y="4000504"/>
            <a:ext cx="7211035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Стоко-затворная характеристика канал n-типа"/>
          <p:cNvPicPr>
            <a:picLocks noChangeAspect="1" noChangeArrowheads="1"/>
          </p:cNvPicPr>
          <p:nvPr/>
        </p:nvPicPr>
        <p:blipFill>
          <a:blip r:embed="rId3"/>
          <a:srcRect l="26969" t="18619" r="39339" b="76498"/>
          <a:stretch>
            <a:fillRect/>
          </a:stretch>
        </p:blipFill>
        <p:spPr bwMode="auto">
          <a:xfrm>
            <a:off x="571472" y="4857760"/>
            <a:ext cx="2286016" cy="24848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715140" y="928671"/>
            <a:ext cx="214314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n>
                  <a:solidFill>
                    <a:schemeClr val="tx1"/>
                  </a:solidFill>
                </a:ln>
              </a:rPr>
              <a:t>4</a:t>
            </a:r>
            <a:endParaRPr lang="ru-RU" sz="15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1822431" y="2463793"/>
            <a:ext cx="2071702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42910" y="1571612"/>
            <a:ext cx="2428892" cy="158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14348" y="2070090"/>
            <a:ext cx="2428892" cy="158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571472" y="521495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422"/>
                <a:gridCol w="690578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</a:t>
                      </a:r>
                      <a:r>
                        <a:rPr lang="ru-RU" dirty="0" err="1" smtClean="0"/>
                        <a:t>зи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Ic,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mA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0,44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0,051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5" descr="https://cf.ppt-online.org/files/slide/c/cOC1wpRrUvbMg2Jz6ueIWkFid8tYaxjhGDny9K/slide-52.jpg"/>
          <p:cNvPicPr>
            <a:picLocks noChangeAspect="1" noChangeArrowheads="1"/>
          </p:cNvPicPr>
          <p:nvPr/>
        </p:nvPicPr>
        <p:blipFill>
          <a:blip r:embed="rId4"/>
          <a:srcRect l="6592" t="19532" r="53125" b="45312"/>
          <a:stretch>
            <a:fillRect/>
          </a:stretch>
        </p:blipFill>
        <p:spPr bwMode="auto">
          <a:xfrm>
            <a:off x="6715140" y="4643446"/>
            <a:ext cx="2182828" cy="1428760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7786710" y="4929198"/>
            <a:ext cx="1143008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786578" y="4929198"/>
            <a:ext cx="928694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358214" y="5857892"/>
            <a:ext cx="55496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U</a:t>
            </a:r>
            <a:r>
              <a:rPr lang="ru-RU" dirty="0" err="1" smtClean="0"/>
              <a:t>зи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4648" t="30376" r="64894" b="65165"/>
          <a:stretch>
            <a:fillRect/>
          </a:stretch>
        </p:blipFill>
        <p:spPr bwMode="auto">
          <a:xfrm>
            <a:off x="285720" y="285728"/>
            <a:ext cx="757522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46965" t="52760" r="36897" b="35764"/>
          <a:stretch>
            <a:fillRect/>
          </a:stretch>
        </p:blipFill>
        <p:spPr bwMode="auto">
          <a:xfrm>
            <a:off x="571472" y="1142984"/>
            <a:ext cx="178595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2078" y="121442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050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70664" y="2000240"/>
            <a:ext cx="672708" cy="428628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708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936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00562" y="1857364"/>
            <a:ext cx="4641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Повторяем для </a:t>
            </a:r>
            <a:r>
              <a:rPr lang="en-GB" dirty="0" smtClean="0"/>
              <a:t>U</a:t>
            </a:r>
            <a:r>
              <a:rPr lang="ru-RU" dirty="0" err="1" smtClean="0"/>
              <a:t>зи=</a:t>
            </a:r>
            <a:r>
              <a:rPr lang="en-GB" dirty="0" smtClean="0"/>
              <a:t>0.5</a:t>
            </a:r>
            <a:r>
              <a:rPr lang="ru-RU" dirty="0" smtClean="0"/>
              <a:t>;  1,5; 2,5; 3,5 ; 4.5; 5.5</a:t>
            </a:r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500034" y="328612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642942"/>
                <a:gridCol w="642926"/>
                <a:gridCol w="762000"/>
                <a:gridCol w="762000"/>
                <a:gridCol w="762000"/>
                <a:gridCol w="1000164"/>
                <a:gridCol w="52383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</a:t>
                      </a:r>
                      <a:r>
                        <a:rPr lang="ru-RU" dirty="0" err="1" smtClean="0"/>
                        <a:t>зи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r>
                        <a:rPr lang="ru-RU" dirty="0" smtClean="0"/>
                        <a:t>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mA</a:t>
                      </a:r>
                      <a:r>
                        <a:rPr lang="en-GB" baseline="0" dirty="0" smtClean="0"/>
                        <a:t>/B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</a:t>
                      </a:r>
                      <a:r>
                        <a:rPr lang="ru-RU" dirty="0" smtClean="0"/>
                        <a:t>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0,0056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928802"/>
            <a:ext cx="2734538" cy="428628"/>
          </a:xfrm>
          <a:prstGeom prst="rect">
            <a:avLst/>
          </a:prstGeom>
          <a:noFill/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250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00306"/>
            <a:ext cx="3000396" cy="500066"/>
          </a:xfrm>
          <a:prstGeom prst="rect">
            <a:avLst/>
          </a:prstGeom>
          <a:noFill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500306"/>
            <a:ext cx="500066" cy="318626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02188" y="2143116"/>
            <a:ext cx="4122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0,5</a:t>
            </a:r>
            <a:endParaRPr lang="ru-RU" sz="1400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7"/>
          <a:srcRect l="54357" t="40144" r="27929" b="50721"/>
          <a:stretch>
            <a:fillRect/>
          </a:stretch>
        </p:blipFill>
        <p:spPr bwMode="auto">
          <a:xfrm>
            <a:off x="642910" y="4143380"/>
            <a:ext cx="271464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214282" y="428625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pic>
        <p:nvPicPr>
          <p:cNvPr id="30" name="Рисунок 29"/>
          <p:cNvPicPr/>
          <p:nvPr/>
        </p:nvPicPr>
        <p:blipFill rotWithShape="1">
          <a:blip r:embed="rId8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8038" t="11686" r="4965" b="82799"/>
          <a:stretch/>
        </p:blipFill>
        <p:spPr bwMode="auto">
          <a:xfrm>
            <a:off x="142844" y="4714884"/>
            <a:ext cx="7572428" cy="8572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429388" y="5214950"/>
            <a:ext cx="17145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17.5 В</a:t>
            </a:r>
            <a:endParaRPr lang="ru-RU" b="1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8038" t="18637" r="4965" b="70691"/>
          <a:stretch/>
        </p:blipFill>
        <p:spPr bwMode="auto">
          <a:xfrm>
            <a:off x="428596" y="428604"/>
            <a:ext cx="8143932" cy="12858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357157" y="1643050"/>
            <a:ext cx="5053213" cy="4071966"/>
            <a:chOff x="357157" y="2000240"/>
            <a:chExt cx="5053213" cy="407196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/>
            <a:srcRect l="43368" t="47395" r="37890" b="29524"/>
            <a:stretch>
              <a:fillRect/>
            </a:stretch>
          </p:blipFill>
          <p:spPr bwMode="auto">
            <a:xfrm>
              <a:off x="357157" y="2571744"/>
              <a:ext cx="5053213" cy="350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215340" y="3999710"/>
              <a:ext cx="3286148" cy="1588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00430" y="2000240"/>
              <a:ext cx="7713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17.5 B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2678099" y="4036223"/>
              <a:ext cx="3215504" cy="794"/>
            </a:xfrm>
            <a:prstGeom prst="line">
              <a:avLst/>
            </a:prstGeom>
            <a:ln w="3810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893075" y="4036223"/>
              <a:ext cx="3215504" cy="794"/>
            </a:xfrm>
            <a:prstGeom prst="line">
              <a:avLst/>
            </a:prstGeom>
            <a:ln w="3810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357686" y="214311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7030A0"/>
                  </a:solidFill>
                </a:rPr>
                <a:t>19.5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57488" y="2071678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7030A0"/>
                  </a:solidFill>
                </a:rPr>
                <a:t>15.5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00034" y="2857496"/>
              <a:ext cx="3857652" cy="158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00034" y="2928934"/>
              <a:ext cx="3000396" cy="158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5400000">
              <a:off x="286514" y="2570950"/>
              <a:ext cx="71438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784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1000108"/>
            <a:ext cx="4286280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1000108"/>
            <a:ext cx="3236559" cy="642942"/>
          </a:xfrm>
          <a:prstGeom prst="rect">
            <a:avLst/>
          </a:prstGeom>
          <a:noFill/>
        </p:spPr>
      </p:pic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142844" y="5715016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714380"/>
                <a:gridCol w="642942"/>
                <a:gridCol w="714380"/>
                <a:gridCol w="59529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U</a:t>
                      </a:r>
                      <a:r>
                        <a:rPr lang="ru-RU" dirty="0" err="1" smtClean="0"/>
                        <a:t>зи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В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Ri</a:t>
                      </a:r>
                      <a:r>
                        <a:rPr lang="en-GB" dirty="0" smtClean="0"/>
                        <a:t>,</a:t>
                      </a:r>
                      <a:r>
                        <a:rPr lang="en-GB" baseline="0" dirty="0" smtClean="0"/>
                        <a:t> Om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1093" t="32853" r="68910" b="65661"/>
          <a:stretch>
            <a:fillRect/>
          </a:stretch>
        </p:blipFill>
        <p:spPr bwMode="auto">
          <a:xfrm>
            <a:off x="642910" y="357166"/>
            <a:ext cx="4286279" cy="35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35716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3.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74552" t="72835" r="16677" b="24068"/>
          <a:stretch/>
        </p:blipFill>
        <p:spPr bwMode="auto">
          <a:xfrm>
            <a:off x="428596" y="785794"/>
            <a:ext cx="1357322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8758" t="31802" r="24363" b="34907"/>
          <a:stretch/>
        </p:blipFill>
        <p:spPr bwMode="auto">
          <a:xfrm>
            <a:off x="2000232" y="3000372"/>
            <a:ext cx="5357850" cy="3643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8770" t="13994" r="19966" b="73618"/>
          <a:stretch/>
        </p:blipFill>
        <p:spPr bwMode="auto">
          <a:xfrm>
            <a:off x="428596" y="1285860"/>
            <a:ext cx="6215106" cy="15001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522</Words>
  <Application>Microsoft Office PowerPoint</Application>
  <PresentationFormat>Экран (4:3)</PresentationFormat>
  <Paragraphs>110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74</cp:revision>
  <dcterms:created xsi:type="dcterms:W3CDTF">2020-10-13T07:11:17Z</dcterms:created>
  <dcterms:modified xsi:type="dcterms:W3CDTF">2021-03-18T07:23:09Z</dcterms:modified>
</cp:coreProperties>
</file>